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Lst>
  <p:sldSz cx="10693400" cy="15122525"/>
  <p:notesSz cx="6807200" cy="9906000"/>
  <p:defaultTextStyle>
    <a:defPPr>
      <a:defRPr lang="de-DE"/>
    </a:defPPr>
    <a:lvl1pPr marL="0" algn="l" defTabSz="1474863" rtl="0" eaLnBrk="1" latinLnBrk="0" hangingPunct="1">
      <a:defRPr sz="2900" kern="1200">
        <a:solidFill>
          <a:schemeClr val="tx1"/>
        </a:solidFill>
        <a:latin typeface="+mn-lt"/>
        <a:ea typeface="+mn-ea"/>
        <a:cs typeface="+mn-cs"/>
      </a:defRPr>
    </a:lvl1pPr>
    <a:lvl2pPr marL="737432" algn="l" defTabSz="1474863" rtl="0" eaLnBrk="1" latinLnBrk="0" hangingPunct="1">
      <a:defRPr sz="2900" kern="1200">
        <a:solidFill>
          <a:schemeClr val="tx1"/>
        </a:solidFill>
        <a:latin typeface="+mn-lt"/>
        <a:ea typeface="+mn-ea"/>
        <a:cs typeface="+mn-cs"/>
      </a:defRPr>
    </a:lvl2pPr>
    <a:lvl3pPr marL="1474863" algn="l" defTabSz="1474863" rtl="0" eaLnBrk="1" latinLnBrk="0" hangingPunct="1">
      <a:defRPr sz="2900" kern="1200">
        <a:solidFill>
          <a:schemeClr val="tx1"/>
        </a:solidFill>
        <a:latin typeface="+mn-lt"/>
        <a:ea typeface="+mn-ea"/>
        <a:cs typeface="+mn-cs"/>
      </a:defRPr>
    </a:lvl3pPr>
    <a:lvl4pPr marL="2212294" algn="l" defTabSz="1474863" rtl="0" eaLnBrk="1" latinLnBrk="0" hangingPunct="1">
      <a:defRPr sz="2900" kern="1200">
        <a:solidFill>
          <a:schemeClr val="tx1"/>
        </a:solidFill>
        <a:latin typeface="+mn-lt"/>
        <a:ea typeface="+mn-ea"/>
        <a:cs typeface="+mn-cs"/>
      </a:defRPr>
    </a:lvl4pPr>
    <a:lvl5pPr marL="2949724" algn="l" defTabSz="1474863" rtl="0" eaLnBrk="1" latinLnBrk="0" hangingPunct="1">
      <a:defRPr sz="2900" kern="1200">
        <a:solidFill>
          <a:schemeClr val="tx1"/>
        </a:solidFill>
        <a:latin typeface="+mn-lt"/>
        <a:ea typeface="+mn-ea"/>
        <a:cs typeface="+mn-cs"/>
      </a:defRPr>
    </a:lvl5pPr>
    <a:lvl6pPr marL="3687155" algn="l" defTabSz="1474863" rtl="0" eaLnBrk="1" latinLnBrk="0" hangingPunct="1">
      <a:defRPr sz="2900" kern="1200">
        <a:solidFill>
          <a:schemeClr val="tx1"/>
        </a:solidFill>
        <a:latin typeface="+mn-lt"/>
        <a:ea typeface="+mn-ea"/>
        <a:cs typeface="+mn-cs"/>
      </a:defRPr>
    </a:lvl6pPr>
    <a:lvl7pPr marL="4424587" algn="l" defTabSz="1474863" rtl="0" eaLnBrk="1" latinLnBrk="0" hangingPunct="1">
      <a:defRPr sz="2900" kern="1200">
        <a:solidFill>
          <a:schemeClr val="tx1"/>
        </a:solidFill>
        <a:latin typeface="+mn-lt"/>
        <a:ea typeface="+mn-ea"/>
        <a:cs typeface="+mn-cs"/>
      </a:defRPr>
    </a:lvl7pPr>
    <a:lvl8pPr marL="5162018" algn="l" defTabSz="1474863" rtl="0" eaLnBrk="1" latinLnBrk="0" hangingPunct="1">
      <a:defRPr sz="2900" kern="1200">
        <a:solidFill>
          <a:schemeClr val="tx1"/>
        </a:solidFill>
        <a:latin typeface="+mn-lt"/>
        <a:ea typeface="+mn-ea"/>
        <a:cs typeface="+mn-cs"/>
      </a:defRPr>
    </a:lvl8pPr>
    <a:lvl9pPr marL="5899450" algn="l" defTabSz="1474863"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50" d="100"/>
          <a:sy n="150" d="100"/>
        </p:scale>
        <p:origin x="264" y="4110"/>
      </p:cViewPr>
      <p:guideLst>
        <p:guide orient="horz" pos="4763"/>
        <p:guide pos="3368"/>
        <p:guide pos="336"/>
        <p:guide pos="64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AAD Jahresplanun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507303" y="1872630"/>
            <a:ext cx="9622857" cy="12833926"/>
          </a:xfrm>
        </p:spPr>
        <p:txBody>
          <a:bodyPr>
            <a:normAutofit/>
          </a:bodyPr>
          <a:lstStyle>
            <a:lvl1pPr marL="0" indent="0" algn="ctr">
              <a:buNone/>
              <a:defRPr sz="2300" baseline="0">
                <a:solidFill>
                  <a:schemeClr val="tx1"/>
                </a:solidFill>
              </a:defRPr>
            </a:lvl1pPr>
            <a:lvl2pPr marL="737432" indent="0" algn="ctr">
              <a:buNone/>
              <a:defRPr>
                <a:solidFill>
                  <a:schemeClr val="tx1">
                    <a:tint val="75000"/>
                  </a:schemeClr>
                </a:solidFill>
              </a:defRPr>
            </a:lvl2pPr>
            <a:lvl3pPr marL="1474863" indent="0" algn="ctr">
              <a:buNone/>
              <a:defRPr>
                <a:solidFill>
                  <a:schemeClr val="tx1">
                    <a:tint val="75000"/>
                  </a:schemeClr>
                </a:solidFill>
              </a:defRPr>
            </a:lvl3pPr>
            <a:lvl4pPr marL="2212294" indent="0" algn="ctr">
              <a:buNone/>
              <a:defRPr>
                <a:solidFill>
                  <a:schemeClr val="tx1">
                    <a:tint val="75000"/>
                  </a:schemeClr>
                </a:solidFill>
              </a:defRPr>
            </a:lvl4pPr>
            <a:lvl5pPr marL="2949724" indent="0" algn="ctr">
              <a:buNone/>
              <a:defRPr>
                <a:solidFill>
                  <a:schemeClr val="tx1">
                    <a:tint val="75000"/>
                  </a:schemeClr>
                </a:solidFill>
              </a:defRPr>
            </a:lvl5pPr>
            <a:lvl6pPr marL="3687155" indent="0" algn="ctr">
              <a:buNone/>
              <a:defRPr>
                <a:solidFill>
                  <a:schemeClr val="tx1">
                    <a:tint val="75000"/>
                  </a:schemeClr>
                </a:solidFill>
              </a:defRPr>
            </a:lvl6pPr>
            <a:lvl7pPr marL="4424587" indent="0" algn="ctr">
              <a:buNone/>
              <a:defRPr>
                <a:solidFill>
                  <a:schemeClr val="tx1">
                    <a:tint val="75000"/>
                  </a:schemeClr>
                </a:solidFill>
              </a:defRPr>
            </a:lvl7pPr>
            <a:lvl8pPr marL="5162018" indent="0" algn="ctr">
              <a:buNone/>
              <a:defRPr>
                <a:solidFill>
                  <a:schemeClr val="tx1">
                    <a:tint val="75000"/>
                  </a:schemeClr>
                </a:solidFill>
              </a:defRPr>
            </a:lvl8pPr>
            <a:lvl9pPr marL="5899450" indent="0" algn="ctr">
              <a:buNone/>
              <a:defRPr>
                <a:solidFill>
                  <a:schemeClr val="tx1">
                    <a:tint val="75000"/>
                  </a:schemeClr>
                </a:solidFill>
              </a:defRPr>
            </a:lvl9pPr>
          </a:lstStyle>
          <a:p>
            <a:r>
              <a:rPr lang="de-DE" dirty="0" smtClean="0"/>
              <a:t>  </a:t>
            </a:r>
            <a:br>
              <a:rPr lang="de-DE" dirty="0" smtClean="0"/>
            </a:br>
            <a:endParaRPr lang="de-DE" dirty="0" smtClean="0"/>
          </a:p>
          <a:p>
            <a:endParaRPr lang="de-DE" dirty="0" smtClean="0"/>
          </a:p>
          <a:p>
            <a:r>
              <a:rPr lang="en-GB" noProof="0" dirty="0" smtClean="0"/>
              <a:t>Please use the portrait format for your poster.</a:t>
            </a:r>
          </a:p>
          <a:p>
            <a:r>
              <a:rPr lang="en-GB" noProof="0" dirty="0" smtClean="0"/>
              <a:t>If possible, the file should not exceed 20 MB</a:t>
            </a:r>
            <a:endParaRPr lang="en-GB" noProof="0" dirty="0"/>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5202684" cy="1475783"/>
          </a:xfrm>
          <a:prstGeom prst="rect">
            <a:avLst/>
          </a:prstGeom>
        </p:spPr>
      </p:pic>
      <p:sp>
        <p:nvSpPr>
          <p:cNvPr id="4" name="Textfeld 3"/>
          <p:cNvSpPr txBox="1"/>
          <p:nvPr userDrawn="1"/>
        </p:nvSpPr>
        <p:spPr>
          <a:xfrm>
            <a:off x="4482604" y="1046293"/>
            <a:ext cx="4178521" cy="1215717"/>
          </a:xfrm>
          <a:prstGeom prst="rect">
            <a:avLst/>
          </a:prstGeom>
          <a:noFill/>
        </p:spPr>
        <p:txBody>
          <a:bodyPr wrap="square" rtlCol="0">
            <a:spAutoFit/>
          </a:bodyPr>
          <a:lstStyle/>
          <a:p>
            <a:pPr marL="0" marR="0" indent="0" algn="r" defTabSz="1474863"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This project has received funding from the Federal Ministry of Education and Research and  the European Union’s Seventh Framework </a:t>
            </a:r>
            <a:r>
              <a:rPr lang="en-US" sz="1100" kern="1200" dirty="0" err="1" smtClean="0">
                <a:solidFill>
                  <a:schemeClr val="tx1"/>
                </a:solidFill>
                <a:effectLst/>
                <a:latin typeface="+mn-lt"/>
                <a:ea typeface="+mn-ea"/>
                <a:cs typeface="+mn-cs"/>
              </a:rPr>
              <a:t>Programme</a:t>
            </a:r>
            <a:r>
              <a:rPr lang="en-US" sz="1100" kern="1200" dirty="0" smtClean="0">
                <a:solidFill>
                  <a:schemeClr val="tx1"/>
                </a:solidFill>
                <a:effectLst/>
                <a:latin typeface="+mn-lt"/>
                <a:ea typeface="+mn-ea"/>
                <a:cs typeface="+mn-cs"/>
              </a:rPr>
              <a:t> for research, technological development and demonstration under grant agreement no 605728</a:t>
            </a:r>
            <a:endParaRPr lang="de-DE" sz="1100" kern="1200" dirty="0" smtClean="0">
              <a:solidFill>
                <a:schemeClr val="tx1"/>
              </a:solidFill>
              <a:effectLst/>
              <a:latin typeface="+mn-lt"/>
              <a:ea typeface="+mn-ea"/>
              <a:cs typeface="+mn-cs"/>
            </a:endParaRPr>
          </a:p>
          <a:p>
            <a:pPr algn="r"/>
            <a:endParaRPr lang="de-DE" dirty="0">
              <a:latin typeface="+mn-lt"/>
            </a:endParaRPr>
          </a:p>
        </p:txBody>
      </p:sp>
      <p:pic>
        <p:nvPicPr>
          <p:cNvPr id="9" name="Grafik 8"/>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58468" y="1008535"/>
            <a:ext cx="1294086" cy="863202"/>
          </a:xfrm>
          <a:prstGeom prst="rect">
            <a:avLst/>
          </a:prstGeom>
          <a:noFill/>
          <a:ln>
            <a:noFill/>
          </a:ln>
        </p:spPr>
      </p:pic>
      <p:pic>
        <p:nvPicPr>
          <p:cNvPr id="5" name="Grafik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59068" y="737893"/>
            <a:ext cx="2016224" cy="1303825"/>
          </a:xfrm>
          <a:prstGeom prst="rect">
            <a:avLst/>
          </a:prstGeom>
        </p:spPr>
      </p:pic>
    </p:spTree>
    <p:extLst>
      <p:ext uri="{BB962C8B-B14F-4D97-AF65-F5344CB8AC3E}">
        <p14:creationId xmlns:p14="http://schemas.microsoft.com/office/powerpoint/2010/main" val="178970449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34670" y="605603"/>
            <a:ext cx="9624060" cy="2520421"/>
          </a:xfrm>
          <a:prstGeom prst="rect">
            <a:avLst/>
          </a:prstGeom>
        </p:spPr>
        <p:txBody>
          <a:bodyPr vert="horz" lIns="147486" tIns="73744" rIns="147486" bIns="73744"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534670" y="3528590"/>
            <a:ext cx="9624060" cy="9980167"/>
          </a:xfrm>
          <a:prstGeom prst="rect">
            <a:avLst/>
          </a:prstGeom>
        </p:spPr>
        <p:txBody>
          <a:bodyPr vert="horz" lIns="147486" tIns="73744" rIns="147486" bIns="73744"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534670" y="14016342"/>
            <a:ext cx="2495127" cy="805135"/>
          </a:xfrm>
          <a:prstGeom prst="rect">
            <a:avLst/>
          </a:prstGeom>
        </p:spPr>
        <p:txBody>
          <a:bodyPr vert="horz" lIns="147486" tIns="73744" rIns="147486" bIns="73744" rtlCol="0" anchor="ctr"/>
          <a:lstStyle>
            <a:lvl1pPr algn="l">
              <a:defRPr sz="2000">
                <a:solidFill>
                  <a:schemeClr val="tx1">
                    <a:tint val="75000"/>
                  </a:schemeClr>
                </a:solidFill>
                <a:latin typeface="+mn-lt"/>
              </a:defRPr>
            </a:lvl1pPr>
          </a:lstStyle>
          <a:p>
            <a:fld id="{EAC4BB1A-73CA-4AE5-AC8F-0E148A194A4C}" type="datetimeFigureOut">
              <a:rPr lang="de-DE" smtClean="0"/>
              <a:pPr/>
              <a:t>08.08.2014</a:t>
            </a:fld>
            <a:endParaRPr lang="de-DE"/>
          </a:p>
        </p:txBody>
      </p:sp>
      <p:sp>
        <p:nvSpPr>
          <p:cNvPr id="5" name="Fußzeilenplatzhalter 4"/>
          <p:cNvSpPr>
            <a:spLocks noGrp="1"/>
          </p:cNvSpPr>
          <p:nvPr>
            <p:ph type="ftr" sz="quarter" idx="3"/>
          </p:nvPr>
        </p:nvSpPr>
        <p:spPr>
          <a:xfrm>
            <a:off x="3653579" y="14016342"/>
            <a:ext cx="3386243" cy="805135"/>
          </a:xfrm>
          <a:prstGeom prst="rect">
            <a:avLst/>
          </a:prstGeom>
        </p:spPr>
        <p:txBody>
          <a:bodyPr vert="horz" lIns="147486" tIns="73744" rIns="147486" bIns="73744" rtlCol="0" anchor="ctr"/>
          <a:lstStyle>
            <a:lvl1pPr algn="ctr">
              <a:defRPr sz="2000">
                <a:solidFill>
                  <a:schemeClr val="tx1">
                    <a:tint val="75000"/>
                  </a:schemeClr>
                </a:solidFill>
                <a:latin typeface="+mn-lt"/>
              </a:defRPr>
            </a:lvl1pPr>
          </a:lstStyle>
          <a:p>
            <a:endParaRPr lang="de-DE"/>
          </a:p>
        </p:txBody>
      </p:sp>
      <p:sp>
        <p:nvSpPr>
          <p:cNvPr id="6" name="Foliennummernplatzhalter 5"/>
          <p:cNvSpPr>
            <a:spLocks noGrp="1"/>
          </p:cNvSpPr>
          <p:nvPr>
            <p:ph type="sldNum" sz="quarter" idx="4"/>
          </p:nvPr>
        </p:nvSpPr>
        <p:spPr>
          <a:xfrm>
            <a:off x="7663603" y="14016342"/>
            <a:ext cx="2495127" cy="805135"/>
          </a:xfrm>
          <a:prstGeom prst="rect">
            <a:avLst/>
          </a:prstGeom>
        </p:spPr>
        <p:txBody>
          <a:bodyPr vert="horz" lIns="147486" tIns="73744" rIns="147486" bIns="73744" rtlCol="0" anchor="ctr"/>
          <a:lstStyle>
            <a:lvl1pPr algn="r">
              <a:defRPr sz="2000">
                <a:solidFill>
                  <a:schemeClr val="tx1">
                    <a:tint val="75000"/>
                  </a:schemeClr>
                </a:solidFill>
                <a:latin typeface="+mn-lt"/>
              </a:defRPr>
            </a:lvl1pPr>
          </a:lstStyle>
          <a:p>
            <a:fld id="{6FCD7B0D-785E-4E83-88E5-C6B1D2232A08}" type="slidenum">
              <a:rPr lang="de-DE" smtClean="0"/>
              <a:pPr/>
              <a:t>‹Nr.›</a:t>
            </a:fld>
            <a:endParaRPr lang="de-DE"/>
          </a:p>
        </p:txBody>
      </p:sp>
    </p:spTree>
    <p:extLst>
      <p:ext uri="{BB962C8B-B14F-4D97-AF65-F5344CB8AC3E}">
        <p14:creationId xmlns:p14="http://schemas.microsoft.com/office/powerpoint/2010/main" val="409117840"/>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1474863" rtl="0" eaLnBrk="1" latinLnBrk="0" hangingPunct="1">
        <a:spcBef>
          <a:spcPct val="0"/>
        </a:spcBef>
        <a:buNone/>
        <a:defRPr sz="6600" kern="1200">
          <a:solidFill>
            <a:schemeClr val="tx1"/>
          </a:solidFill>
          <a:latin typeface="+mn-lt"/>
          <a:ea typeface="+mj-ea"/>
          <a:cs typeface="+mj-cs"/>
        </a:defRPr>
      </a:lvl1pPr>
    </p:titleStyle>
    <p:bodyStyle>
      <a:lvl1pPr marL="553074" indent="-553074" algn="l" defTabSz="1474863" rtl="0" eaLnBrk="1" latinLnBrk="0" hangingPunct="1">
        <a:spcBef>
          <a:spcPct val="20000"/>
        </a:spcBef>
        <a:buFont typeface="Arial" pitchFamily="34" charset="0"/>
        <a:buChar char="•"/>
        <a:defRPr sz="5200" kern="1200">
          <a:solidFill>
            <a:schemeClr val="tx1"/>
          </a:solidFill>
          <a:latin typeface="+mn-lt"/>
          <a:ea typeface="+mn-ea"/>
          <a:cs typeface="+mn-cs"/>
        </a:defRPr>
      </a:lvl1pPr>
      <a:lvl2pPr marL="1198325" indent="-460893" algn="l" defTabSz="1474863"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43579" indent="-368715" algn="l" defTabSz="1474863"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81008" indent="-368715" algn="l" defTabSz="1474863"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318440" indent="-368715" algn="l" defTabSz="1474863"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4055871" indent="-368715" algn="l" defTabSz="1474863"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93303" indent="-368715" algn="l" defTabSz="1474863"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530733" indent="-368715" algn="l" defTabSz="1474863"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68165" indent="-368715" algn="l" defTabSz="1474863"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de-DE"/>
      </a:defPPr>
      <a:lvl1pPr marL="0" algn="l" defTabSz="1474863" rtl="0" eaLnBrk="1" latinLnBrk="0" hangingPunct="1">
        <a:defRPr sz="2900" kern="1200">
          <a:solidFill>
            <a:schemeClr val="tx1"/>
          </a:solidFill>
          <a:latin typeface="+mn-lt"/>
          <a:ea typeface="+mn-ea"/>
          <a:cs typeface="+mn-cs"/>
        </a:defRPr>
      </a:lvl1pPr>
      <a:lvl2pPr marL="737432" algn="l" defTabSz="1474863" rtl="0" eaLnBrk="1" latinLnBrk="0" hangingPunct="1">
        <a:defRPr sz="2900" kern="1200">
          <a:solidFill>
            <a:schemeClr val="tx1"/>
          </a:solidFill>
          <a:latin typeface="+mn-lt"/>
          <a:ea typeface="+mn-ea"/>
          <a:cs typeface="+mn-cs"/>
        </a:defRPr>
      </a:lvl2pPr>
      <a:lvl3pPr marL="1474863" algn="l" defTabSz="1474863" rtl="0" eaLnBrk="1" latinLnBrk="0" hangingPunct="1">
        <a:defRPr sz="2900" kern="1200">
          <a:solidFill>
            <a:schemeClr val="tx1"/>
          </a:solidFill>
          <a:latin typeface="+mn-lt"/>
          <a:ea typeface="+mn-ea"/>
          <a:cs typeface="+mn-cs"/>
        </a:defRPr>
      </a:lvl3pPr>
      <a:lvl4pPr marL="2212294" algn="l" defTabSz="1474863" rtl="0" eaLnBrk="1" latinLnBrk="0" hangingPunct="1">
        <a:defRPr sz="2900" kern="1200">
          <a:solidFill>
            <a:schemeClr val="tx1"/>
          </a:solidFill>
          <a:latin typeface="+mn-lt"/>
          <a:ea typeface="+mn-ea"/>
          <a:cs typeface="+mn-cs"/>
        </a:defRPr>
      </a:lvl4pPr>
      <a:lvl5pPr marL="2949724" algn="l" defTabSz="1474863" rtl="0" eaLnBrk="1" latinLnBrk="0" hangingPunct="1">
        <a:defRPr sz="2900" kern="1200">
          <a:solidFill>
            <a:schemeClr val="tx1"/>
          </a:solidFill>
          <a:latin typeface="+mn-lt"/>
          <a:ea typeface="+mn-ea"/>
          <a:cs typeface="+mn-cs"/>
        </a:defRPr>
      </a:lvl5pPr>
      <a:lvl6pPr marL="3687155" algn="l" defTabSz="1474863" rtl="0" eaLnBrk="1" latinLnBrk="0" hangingPunct="1">
        <a:defRPr sz="2900" kern="1200">
          <a:solidFill>
            <a:schemeClr val="tx1"/>
          </a:solidFill>
          <a:latin typeface="+mn-lt"/>
          <a:ea typeface="+mn-ea"/>
          <a:cs typeface="+mn-cs"/>
        </a:defRPr>
      </a:lvl6pPr>
      <a:lvl7pPr marL="4424587" algn="l" defTabSz="1474863" rtl="0" eaLnBrk="1" latinLnBrk="0" hangingPunct="1">
        <a:defRPr sz="2900" kern="1200">
          <a:solidFill>
            <a:schemeClr val="tx1"/>
          </a:solidFill>
          <a:latin typeface="+mn-lt"/>
          <a:ea typeface="+mn-ea"/>
          <a:cs typeface="+mn-cs"/>
        </a:defRPr>
      </a:lvl7pPr>
      <a:lvl8pPr marL="5162018" algn="l" defTabSz="1474863" rtl="0" eaLnBrk="1" latinLnBrk="0" hangingPunct="1">
        <a:defRPr sz="2900" kern="1200">
          <a:solidFill>
            <a:schemeClr val="tx1"/>
          </a:solidFill>
          <a:latin typeface="+mn-lt"/>
          <a:ea typeface="+mn-ea"/>
          <a:cs typeface="+mn-cs"/>
        </a:defRPr>
      </a:lvl8pPr>
      <a:lvl9pPr marL="5899450" algn="l" defTabSz="1474863"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lstStyle/>
          <a:p>
            <a:endParaRPr lang="de-DE" dirty="0"/>
          </a:p>
        </p:txBody>
      </p:sp>
      <p:sp>
        <p:nvSpPr>
          <p:cNvPr id="4" name="Textfeld 3"/>
          <p:cNvSpPr txBox="1"/>
          <p:nvPr/>
        </p:nvSpPr>
        <p:spPr>
          <a:xfrm>
            <a:off x="533400" y="2160662"/>
            <a:ext cx="9626600" cy="2046714"/>
          </a:xfrm>
          <a:prstGeom prst="rect">
            <a:avLst/>
          </a:prstGeom>
          <a:noFill/>
        </p:spPr>
        <p:txBody>
          <a:bodyPr wrap="square" rtlCol="0">
            <a:spAutoFit/>
          </a:bodyPr>
          <a:lstStyle/>
          <a:p>
            <a:pPr algn="ctr"/>
            <a:r>
              <a:rPr lang="en-AU" b="1" dirty="0" smtClean="0"/>
              <a:t>Buddhist Secularism?</a:t>
            </a:r>
          </a:p>
          <a:p>
            <a:pPr algn="ctr"/>
            <a:r>
              <a:rPr lang="en-AU" dirty="0" smtClean="0"/>
              <a:t>Genealogies of ‘Buddhist Modernity’ and the Production of Handbook Knowledge on Islam in Thailand</a:t>
            </a:r>
          </a:p>
          <a:p>
            <a:endParaRPr lang="en-AU" sz="2000" dirty="0" smtClean="0"/>
          </a:p>
          <a:p>
            <a:pPr algn="ctr"/>
            <a:r>
              <a:rPr lang="en-AU" sz="2000" dirty="0" smtClean="0"/>
              <a:t>Ruth </a:t>
            </a:r>
            <a:r>
              <a:rPr lang="en-AU" sz="2000" dirty="0" err="1" smtClean="0"/>
              <a:t>Streicher</a:t>
            </a:r>
            <a:r>
              <a:rPr lang="en-AU" sz="2000" dirty="0" smtClean="0"/>
              <a:t>, </a:t>
            </a:r>
            <a:r>
              <a:rPr lang="en-AU" sz="2000" dirty="0" err="1" smtClean="0"/>
              <a:t>Freie</a:t>
            </a:r>
            <a:r>
              <a:rPr lang="en-AU" sz="2000" dirty="0" smtClean="0"/>
              <a:t> </a:t>
            </a:r>
            <a:r>
              <a:rPr lang="en-AU" sz="2000" dirty="0" err="1" smtClean="0"/>
              <a:t>Universität</a:t>
            </a:r>
            <a:r>
              <a:rPr lang="en-AU" sz="2000" dirty="0" smtClean="0"/>
              <a:t> Berlin</a:t>
            </a:r>
            <a:endParaRPr lang="en-AU" sz="2000" dirty="0"/>
          </a:p>
        </p:txBody>
      </p:sp>
      <p:sp>
        <p:nvSpPr>
          <p:cNvPr id="6" name="Textfeld 5"/>
          <p:cNvSpPr txBox="1"/>
          <p:nvPr/>
        </p:nvSpPr>
        <p:spPr>
          <a:xfrm>
            <a:off x="594172" y="4392910"/>
            <a:ext cx="3024336" cy="10433630"/>
          </a:xfrm>
          <a:prstGeom prst="rect">
            <a:avLst/>
          </a:prstGeom>
          <a:noFill/>
        </p:spPr>
        <p:txBody>
          <a:bodyPr wrap="square" rtlCol="0">
            <a:spAutoFit/>
          </a:bodyPr>
          <a:lstStyle/>
          <a:p>
            <a:r>
              <a:rPr lang="en-AU" sz="1200" b="1" dirty="0" smtClean="0"/>
              <a:t>Introduction</a:t>
            </a:r>
          </a:p>
          <a:p>
            <a:endParaRPr lang="en-AU" sz="1200" b="1" dirty="0"/>
          </a:p>
          <a:p>
            <a:endParaRPr lang="en-AU" sz="1200" b="1" dirty="0" smtClean="0"/>
          </a:p>
          <a:p>
            <a:endParaRPr lang="en-AU" sz="1200" b="1" dirty="0"/>
          </a:p>
          <a:p>
            <a:endParaRPr lang="en-AU" sz="1200" b="1" dirty="0" smtClean="0"/>
          </a:p>
          <a:p>
            <a:endParaRPr lang="en-AU" sz="1200" b="1" dirty="0"/>
          </a:p>
          <a:p>
            <a:endParaRPr lang="en-AU" sz="1200" b="1" dirty="0" smtClean="0"/>
          </a:p>
          <a:p>
            <a:endParaRPr lang="en-AU" sz="1200" b="1" dirty="0"/>
          </a:p>
          <a:p>
            <a:endParaRPr lang="en-AU" sz="1200" b="1" dirty="0" smtClean="0"/>
          </a:p>
          <a:p>
            <a:endParaRPr lang="en-AU" sz="1200" b="1" dirty="0"/>
          </a:p>
          <a:p>
            <a:endParaRPr lang="en-AU" sz="1200" b="1" dirty="0" smtClean="0"/>
          </a:p>
          <a:p>
            <a:endParaRPr lang="en-AU" sz="1200" b="1" dirty="0"/>
          </a:p>
          <a:p>
            <a:endParaRPr lang="en-AU" sz="1200" b="1" dirty="0" smtClean="0"/>
          </a:p>
          <a:p>
            <a:endParaRPr lang="en-AU" sz="1200" b="1" dirty="0"/>
          </a:p>
          <a:p>
            <a:endParaRPr lang="en-AU" sz="1200" b="1" dirty="0" smtClean="0"/>
          </a:p>
          <a:p>
            <a:endParaRPr lang="en-AU" sz="1200" b="1" dirty="0"/>
          </a:p>
          <a:p>
            <a:endParaRPr lang="en-AU" sz="1200" b="1" dirty="0" smtClean="0"/>
          </a:p>
          <a:p>
            <a:endParaRPr lang="en-AU" sz="1200" b="1" dirty="0"/>
          </a:p>
          <a:p>
            <a:endParaRPr lang="en-AU" sz="1200" b="1" dirty="0" smtClean="0"/>
          </a:p>
          <a:p>
            <a:pPr algn="just"/>
            <a:endParaRPr lang="en-AU" sz="1200" dirty="0" smtClean="0"/>
          </a:p>
          <a:p>
            <a:pPr algn="just"/>
            <a:endParaRPr lang="en-AU" sz="1200" dirty="0" smtClean="0"/>
          </a:p>
          <a:p>
            <a:pPr algn="just"/>
            <a:r>
              <a:rPr lang="en-AU" sz="1200" dirty="0" smtClean="0"/>
              <a:t>One of the most prominent concerns of scholarly literature on Thailand is the relationship between the state and Buddhism. However, this one-sided focus on Thailand as a Buddhist nation-state has reproduced two significant short-comings.</a:t>
            </a:r>
          </a:p>
          <a:p>
            <a:pPr algn="just"/>
            <a:r>
              <a:rPr lang="en-AU" sz="1200" dirty="0"/>
              <a:t>First, on an empirical level, the factual existence of religious pluralism in Thai-land tends to be overlooked. Besides numerous Christian communities, Thai-land’s Muslim community is the most important religious minority and </a:t>
            </a:r>
            <a:r>
              <a:rPr lang="en-AU" sz="1200" dirty="0" err="1"/>
              <a:t>compri-ses</a:t>
            </a:r>
            <a:r>
              <a:rPr lang="en-AU" sz="1200" dirty="0"/>
              <a:t> around three million people –  or 5 % of the total population</a:t>
            </a:r>
            <a:r>
              <a:rPr lang="en-AU" sz="1200" dirty="0" smtClean="0"/>
              <a:t>. </a:t>
            </a:r>
          </a:p>
          <a:p>
            <a:pPr algn="just"/>
            <a:r>
              <a:rPr lang="en-AU" sz="1200" dirty="0" smtClean="0"/>
              <a:t>Second, </a:t>
            </a:r>
            <a:r>
              <a:rPr lang="en-AU" sz="1200" dirty="0"/>
              <a:t>on a theoretical level, the </a:t>
            </a:r>
            <a:r>
              <a:rPr lang="en-AU" sz="1200" dirty="0" smtClean="0"/>
              <a:t>assessment </a:t>
            </a:r>
            <a:r>
              <a:rPr lang="en-AU" sz="1200" dirty="0"/>
              <a:t>of an ‘amalgam’ of ‘state Buddhism’ has often risked </a:t>
            </a:r>
            <a:r>
              <a:rPr lang="en-AU" sz="1200" dirty="0" smtClean="0"/>
              <a:t>a conceptual </a:t>
            </a:r>
            <a:r>
              <a:rPr lang="en-AU" sz="1200" dirty="0"/>
              <a:t>collapse of the ‘state’ and ‘Buddhism’ that has decisively limited analytical </a:t>
            </a:r>
            <a:r>
              <a:rPr lang="en-AU" sz="1200" dirty="0" smtClean="0"/>
              <a:t>under-standings </a:t>
            </a:r>
            <a:r>
              <a:rPr lang="en-AU" sz="1200" dirty="0"/>
              <a:t>of a more complex </a:t>
            </a:r>
            <a:r>
              <a:rPr lang="en-AU" sz="1200" dirty="0" err="1" smtClean="0"/>
              <a:t>confi-guration</a:t>
            </a:r>
            <a:r>
              <a:rPr lang="en-AU" sz="1200" dirty="0" smtClean="0"/>
              <a:t> </a:t>
            </a:r>
            <a:r>
              <a:rPr lang="en-AU" sz="1200" dirty="0"/>
              <a:t>of state power in </a:t>
            </a:r>
            <a:r>
              <a:rPr lang="en-AU" sz="1200" dirty="0" smtClean="0"/>
              <a:t>Thailand.</a:t>
            </a:r>
          </a:p>
          <a:p>
            <a:pPr algn="just"/>
            <a:r>
              <a:rPr lang="en-AU" sz="1200" dirty="0" smtClean="0"/>
              <a:t>This configuration is indeed quite </a:t>
            </a:r>
            <a:r>
              <a:rPr lang="en-AU" sz="1200" dirty="0" err="1" smtClean="0"/>
              <a:t>compli-cated</a:t>
            </a:r>
            <a:r>
              <a:rPr lang="en-AU" sz="1200" dirty="0" smtClean="0"/>
              <a:t>. Thus on the one hand, religious pluralism is officially promoted as a way to foster Thailand’s ‘religious diversity’, and constitutionally anchored in the right to religious freedom – often considered to be the cornerstone of modern secular statehood. On the other, Thailand’s Buddhist monarch is assigned the legal patron of all of Thailand’s religious communities, and the right to religious freedom is often justified by referring to Buddhist tolerance and respect.</a:t>
            </a:r>
          </a:p>
        </p:txBody>
      </p:sp>
      <p:pic>
        <p:nvPicPr>
          <p:cNvPr id="7" name="Bild 6" descr="Good UN Map of thailan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148" y="4176886"/>
            <a:ext cx="3363417" cy="4352656"/>
          </a:xfrm>
          <a:prstGeom prst="rect">
            <a:avLst/>
          </a:prstGeom>
        </p:spPr>
      </p:pic>
      <p:sp>
        <p:nvSpPr>
          <p:cNvPr id="9" name="Textfeld 8"/>
          <p:cNvSpPr txBox="1"/>
          <p:nvPr/>
        </p:nvSpPr>
        <p:spPr>
          <a:xfrm>
            <a:off x="3895577" y="4392910"/>
            <a:ext cx="3024336" cy="11141518"/>
          </a:xfrm>
          <a:prstGeom prst="rect">
            <a:avLst/>
          </a:prstGeom>
          <a:noFill/>
        </p:spPr>
        <p:txBody>
          <a:bodyPr wrap="square" rtlCol="0">
            <a:spAutoFit/>
          </a:bodyPr>
          <a:lstStyle/>
          <a:p>
            <a:r>
              <a:rPr lang="en-AU" sz="1200" b="1" dirty="0" smtClean="0"/>
              <a:t>Aims and Questions</a:t>
            </a:r>
          </a:p>
          <a:p>
            <a:pPr algn="just"/>
            <a:r>
              <a:rPr lang="en-AU" sz="1200" dirty="0"/>
              <a:t>My aim in deploying the provocative term ‘Buddhist secularism’ is to open a fresh analytical angle from which to pose the question about religion and politics in Thailand in more complicated </a:t>
            </a:r>
            <a:r>
              <a:rPr lang="en-AU" sz="1200" dirty="0" smtClean="0"/>
              <a:t>terms. This inquiry will moreover contribute </a:t>
            </a:r>
            <a:r>
              <a:rPr lang="en-AU" sz="1200" dirty="0"/>
              <a:t>to a conceptual discussion about forms of secularism that are distinct from but entangled with paradigmatic Western formations. </a:t>
            </a:r>
            <a:endParaRPr lang="en-AU" sz="1200" dirty="0" smtClean="0"/>
          </a:p>
          <a:p>
            <a:r>
              <a:rPr lang="en-AU" sz="1200" dirty="0"/>
              <a:t>Using </a:t>
            </a:r>
            <a:r>
              <a:rPr lang="en-AU" sz="1200" dirty="0" err="1"/>
              <a:t>Talal</a:t>
            </a:r>
            <a:r>
              <a:rPr lang="en-AU" sz="1200" dirty="0"/>
              <a:t> </a:t>
            </a:r>
            <a:r>
              <a:rPr lang="en-AU" sz="1200" dirty="0" err="1"/>
              <a:t>Asad’s</a:t>
            </a:r>
            <a:r>
              <a:rPr lang="en-AU" sz="1200" dirty="0"/>
              <a:t> alternative analytic of secularism as a conceptual starting </a:t>
            </a:r>
            <a:r>
              <a:rPr lang="en-AU" sz="1200" dirty="0" smtClean="0"/>
              <a:t>point, </a:t>
            </a:r>
            <a:r>
              <a:rPr lang="en-AU" sz="1200" dirty="0"/>
              <a:t>I will ask </a:t>
            </a:r>
            <a:endParaRPr lang="en-AU" sz="1200" dirty="0" smtClean="0"/>
          </a:p>
          <a:p>
            <a:pPr marL="228600" indent="-228600" algn="just">
              <a:spcBef>
                <a:spcPts val="600"/>
              </a:spcBef>
              <a:buAutoNum type="alphaLcParenR"/>
            </a:pPr>
            <a:r>
              <a:rPr lang="en-AU" sz="1200" dirty="0" smtClean="0"/>
              <a:t>historically </a:t>
            </a:r>
            <a:r>
              <a:rPr lang="en-AU" sz="1200" dirty="0"/>
              <a:t>how the ‘semi-colonial’ emergence of the Thai nation-state not only came with the normative </a:t>
            </a:r>
            <a:r>
              <a:rPr lang="en-AU" sz="1200" dirty="0" smtClean="0"/>
              <a:t>en-</a:t>
            </a:r>
            <a:r>
              <a:rPr lang="en-AU" sz="1200" dirty="0" err="1" smtClean="0"/>
              <a:t>hancement</a:t>
            </a:r>
            <a:r>
              <a:rPr lang="en-AU" sz="1200" dirty="0" smtClean="0"/>
              <a:t> </a:t>
            </a:r>
            <a:r>
              <a:rPr lang="en-AU" sz="1200" dirty="0"/>
              <a:t>of a specific version of </a:t>
            </a:r>
            <a:r>
              <a:rPr lang="en-AU" sz="1200" dirty="0" smtClean="0"/>
              <a:t>Buddhism as the new national religion, </a:t>
            </a:r>
            <a:r>
              <a:rPr lang="en-AU" sz="1200" dirty="0"/>
              <a:t>but was also constituted in relation to a distinct construction of Islam and the Muslim community in Thailand; </a:t>
            </a:r>
            <a:endParaRPr lang="en-AU" sz="1200" dirty="0" smtClean="0"/>
          </a:p>
          <a:p>
            <a:pPr marL="228600" indent="-228600" algn="just">
              <a:spcBef>
                <a:spcPts val="600"/>
              </a:spcBef>
              <a:buAutoNum type="alphaLcParenR"/>
            </a:pPr>
            <a:r>
              <a:rPr lang="en-AU" sz="1200" dirty="0" smtClean="0"/>
              <a:t>how </a:t>
            </a:r>
            <a:r>
              <a:rPr lang="en-AU" sz="1200" dirty="0"/>
              <a:t>this historically grown discursive formation that may be called ‘Buddhist secularism’ manifests in a </a:t>
            </a:r>
            <a:r>
              <a:rPr lang="en-AU" sz="1200" dirty="0" err="1" smtClean="0"/>
              <a:t>contempo-rary</a:t>
            </a:r>
            <a:r>
              <a:rPr lang="en-AU" sz="1200" dirty="0" smtClean="0"/>
              <a:t> </a:t>
            </a:r>
            <a:r>
              <a:rPr lang="en-AU" sz="1200" dirty="0"/>
              <a:t>form of knowledge production, which I will explore by example of recent governmental handbooks on Islam in Thailand</a:t>
            </a:r>
            <a:r>
              <a:rPr lang="en-AU" sz="1200" dirty="0" smtClean="0"/>
              <a:t>.</a:t>
            </a:r>
          </a:p>
          <a:p>
            <a:pPr algn="just"/>
            <a:endParaRPr lang="en-AU" sz="1200" dirty="0"/>
          </a:p>
          <a:p>
            <a:pPr algn="just"/>
            <a:r>
              <a:rPr lang="en-AU" sz="1200" b="1" dirty="0" smtClean="0"/>
              <a:t>a) Genealogies of Buddhist Modernity</a:t>
            </a:r>
          </a:p>
          <a:p>
            <a:pPr algn="just"/>
            <a:r>
              <a:rPr lang="en-AU" sz="1200" dirty="0"/>
              <a:t>Until today, </a:t>
            </a:r>
            <a:r>
              <a:rPr lang="en-AU" sz="1200" dirty="0" smtClean="0"/>
              <a:t>Thai </a:t>
            </a:r>
            <a:r>
              <a:rPr lang="en-AU" sz="1200" dirty="0"/>
              <a:t>nationalist historiography is </a:t>
            </a:r>
            <a:r>
              <a:rPr lang="en-AU" sz="1200" dirty="0" smtClean="0"/>
              <a:t>based on the </a:t>
            </a:r>
            <a:r>
              <a:rPr lang="en-AU" sz="1200" dirty="0"/>
              <a:t>narrative that the modern Thai nation-state was built by the so-called ‘</a:t>
            </a:r>
            <a:r>
              <a:rPr lang="en-AU" sz="1200" dirty="0" smtClean="0"/>
              <a:t>modernizing </a:t>
            </a:r>
            <a:r>
              <a:rPr lang="en-AU" sz="1200" dirty="0"/>
              <a:t>monarchs’ </a:t>
            </a:r>
            <a:r>
              <a:rPr lang="en-AU" sz="1200" dirty="0" smtClean="0"/>
              <a:t>at the </a:t>
            </a:r>
            <a:r>
              <a:rPr lang="en-AU" sz="1200" dirty="0"/>
              <a:t>turn of the 20th century. These are hailed as having saved </a:t>
            </a:r>
            <a:r>
              <a:rPr lang="en-AU" sz="1200" dirty="0" smtClean="0"/>
              <a:t>Thailand from </a:t>
            </a:r>
            <a:r>
              <a:rPr lang="en-AU" sz="1200" dirty="0"/>
              <a:t>colonization by establishing </a:t>
            </a:r>
            <a:r>
              <a:rPr lang="en-AU" sz="1200" dirty="0" smtClean="0"/>
              <a:t>Thailand’s own </a:t>
            </a:r>
            <a:r>
              <a:rPr lang="en-AU" sz="1200" dirty="0"/>
              <a:t>alternative ‘Buddhist </a:t>
            </a:r>
            <a:r>
              <a:rPr lang="en-AU" sz="1200" dirty="0" smtClean="0"/>
              <a:t>modernity</a:t>
            </a:r>
            <a:r>
              <a:rPr lang="en-AU" sz="1200" dirty="0"/>
              <a:t>’</a:t>
            </a:r>
            <a:r>
              <a:rPr lang="en-AU" sz="1200" dirty="0" smtClean="0"/>
              <a:t>. Crucially</a:t>
            </a:r>
            <a:r>
              <a:rPr lang="en-AU" sz="1200" dirty="0"/>
              <a:t>, it was </a:t>
            </a:r>
            <a:r>
              <a:rPr lang="en-AU" sz="1200" dirty="0" smtClean="0"/>
              <a:t>also under </a:t>
            </a:r>
            <a:r>
              <a:rPr lang="en-AU" sz="1200" dirty="0"/>
              <a:t>the rule of </a:t>
            </a:r>
            <a:r>
              <a:rPr lang="en-AU" sz="1200" dirty="0" smtClean="0"/>
              <a:t>these ‘modernizing monarchs’ </a:t>
            </a:r>
            <a:r>
              <a:rPr lang="en-AU" sz="1200" dirty="0"/>
              <a:t>that a former Muslim sultanate was annexed into national territory, and Buddhist kings suddenly had to rule over a large Muslim community. </a:t>
            </a:r>
            <a:endParaRPr lang="en-AU" sz="1200" dirty="0" smtClean="0"/>
          </a:p>
          <a:p>
            <a:pPr algn="just"/>
            <a:r>
              <a:rPr lang="en-AU" sz="1200" dirty="0" smtClean="0"/>
              <a:t>In </a:t>
            </a:r>
            <a:r>
              <a:rPr lang="en-AU" sz="1200" dirty="0"/>
              <a:t>this historical section, I want to deepen </a:t>
            </a:r>
            <a:r>
              <a:rPr lang="en-AU" sz="1200" dirty="0" smtClean="0"/>
              <a:t>a relational </a:t>
            </a:r>
            <a:r>
              <a:rPr lang="en-AU" sz="1200" dirty="0"/>
              <a:t>perspective on the narrative of ‘Buddhist modernity’ during the formation of the modern Thai nation-state. </a:t>
            </a:r>
            <a:r>
              <a:rPr lang="en-AU" sz="1200" dirty="0" smtClean="0"/>
              <a:t>Most importantly, I will explore how certain </a:t>
            </a:r>
            <a:r>
              <a:rPr lang="en-AU" sz="1200" dirty="0"/>
              <a:t>elements of </a:t>
            </a:r>
            <a:r>
              <a:rPr lang="en-AU" sz="1200" dirty="0" smtClean="0"/>
              <a:t>‘Buddhist secularism’, </a:t>
            </a:r>
            <a:r>
              <a:rPr lang="en-AU" sz="1200" dirty="0"/>
              <a:t>such as the notion of religious freedom under Buddhist patronage, </a:t>
            </a:r>
            <a:r>
              <a:rPr lang="en-AU" sz="1200" dirty="0" smtClean="0"/>
              <a:t>are historically </a:t>
            </a:r>
            <a:r>
              <a:rPr lang="en-AU" sz="1200" dirty="0"/>
              <a:t>related to the effort of Buddhist monarchs to rule the Muslim south in what they considered to be a </a:t>
            </a:r>
            <a:r>
              <a:rPr lang="en-AU" sz="1200" dirty="0" smtClean="0"/>
              <a:t>‘modern’ way</a:t>
            </a:r>
            <a:r>
              <a:rPr lang="en-AU" sz="1200" dirty="0"/>
              <a:t>.</a:t>
            </a:r>
          </a:p>
          <a:p>
            <a:pPr algn="just"/>
            <a:endParaRPr lang="en-AU" sz="1200" dirty="0"/>
          </a:p>
          <a:p>
            <a:pPr algn="just"/>
            <a:endParaRPr lang="en-AU" sz="1200" dirty="0"/>
          </a:p>
          <a:p>
            <a:pPr algn="just"/>
            <a:endParaRPr lang="en-AU" sz="1200" dirty="0" smtClean="0"/>
          </a:p>
        </p:txBody>
      </p:sp>
      <p:sp>
        <p:nvSpPr>
          <p:cNvPr id="13" name="Textfeld 12"/>
          <p:cNvSpPr txBox="1"/>
          <p:nvPr/>
        </p:nvSpPr>
        <p:spPr>
          <a:xfrm>
            <a:off x="7146900" y="4392910"/>
            <a:ext cx="3024336" cy="10433630"/>
          </a:xfrm>
          <a:prstGeom prst="rect">
            <a:avLst/>
          </a:prstGeom>
          <a:noFill/>
        </p:spPr>
        <p:txBody>
          <a:bodyPr wrap="square" rtlCol="0">
            <a:spAutoFit/>
          </a:bodyPr>
          <a:lstStyle/>
          <a:p>
            <a:pPr algn="just"/>
            <a:r>
              <a:rPr lang="en-AU" sz="1200" b="1" dirty="0" smtClean="0"/>
              <a:t>b) The  Production of Handbook </a:t>
            </a:r>
            <a:br>
              <a:rPr lang="en-AU" sz="1200" b="1" dirty="0" smtClean="0"/>
            </a:br>
            <a:r>
              <a:rPr lang="en-AU" sz="1200" b="1" dirty="0" smtClean="0"/>
              <a:t>Knowledge on Islam in Thailand</a:t>
            </a:r>
          </a:p>
          <a:p>
            <a:pPr algn="just"/>
            <a:endParaRPr lang="en-AU" sz="1200" b="1" dirty="0"/>
          </a:p>
          <a:p>
            <a:pPr algn="just"/>
            <a:endParaRPr lang="en-AU" sz="1200" b="1" dirty="0" smtClean="0"/>
          </a:p>
          <a:p>
            <a:pPr algn="just"/>
            <a:endParaRPr lang="en-AU" sz="1200" b="1" dirty="0"/>
          </a:p>
          <a:p>
            <a:pPr algn="just"/>
            <a:endParaRPr lang="en-AU" sz="1200" b="1" dirty="0"/>
          </a:p>
          <a:p>
            <a:pPr algn="just"/>
            <a:endParaRPr lang="en-AU" sz="1200" b="1" dirty="0" smtClean="0"/>
          </a:p>
          <a:p>
            <a:pPr algn="just"/>
            <a:endParaRPr lang="en-AU" sz="1200" b="1" dirty="0"/>
          </a:p>
          <a:p>
            <a:pPr algn="just"/>
            <a:endParaRPr lang="en-AU" sz="1200" b="1" dirty="0" smtClean="0"/>
          </a:p>
          <a:p>
            <a:pPr algn="just"/>
            <a:endParaRPr lang="en-AU" sz="1200" b="1" dirty="0" smtClean="0"/>
          </a:p>
          <a:p>
            <a:pPr algn="just"/>
            <a:endParaRPr lang="en-AU" sz="1200" b="1" dirty="0"/>
          </a:p>
          <a:p>
            <a:pPr algn="just"/>
            <a:endParaRPr lang="en-AU" sz="1200" b="1" dirty="0" smtClean="0"/>
          </a:p>
          <a:p>
            <a:pPr algn="just"/>
            <a:endParaRPr lang="en-AU" sz="1200" b="1" dirty="0"/>
          </a:p>
          <a:p>
            <a:pPr algn="just"/>
            <a:endParaRPr lang="en-AU" sz="1200" b="1" dirty="0" smtClean="0"/>
          </a:p>
          <a:p>
            <a:pPr algn="just"/>
            <a:endParaRPr lang="en-AU" sz="1200" b="1" dirty="0"/>
          </a:p>
          <a:p>
            <a:pPr algn="just"/>
            <a:endParaRPr lang="en-AU" sz="1200" b="1" dirty="0" smtClean="0"/>
          </a:p>
          <a:p>
            <a:pPr algn="just"/>
            <a:endParaRPr lang="en-AU" sz="1200" b="1" dirty="0"/>
          </a:p>
          <a:p>
            <a:pPr algn="just"/>
            <a:endParaRPr lang="en-AU" sz="1050" dirty="0" smtClean="0"/>
          </a:p>
          <a:p>
            <a:pPr algn="just"/>
            <a:endParaRPr lang="en-AU" sz="1050" dirty="0"/>
          </a:p>
          <a:p>
            <a:pPr algn="just"/>
            <a:r>
              <a:rPr lang="en-AU" sz="900" dirty="0" smtClean="0"/>
              <a:t>Cover of a </a:t>
            </a:r>
            <a:r>
              <a:rPr lang="en-AU" sz="900" dirty="0"/>
              <a:t>Handbook for State Officials Working in the Three Southern Provinces, ISOC</a:t>
            </a:r>
            <a:r>
              <a:rPr lang="en-AU" sz="900" dirty="0" smtClean="0"/>
              <a:t>, 2010</a:t>
            </a:r>
          </a:p>
          <a:p>
            <a:pPr algn="just"/>
            <a:endParaRPr lang="en-AU" sz="900" dirty="0" smtClean="0"/>
          </a:p>
          <a:p>
            <a:pPr algn="just"/>
            <a:r>
              <a:rPr lang="en-AU" sz="1200" dirty="0" smtClean="0"/>
              <a:t>The production of governmental hand-books on Islam in Thailand has flourished during the last decade. These handbooks have been published by different govern-mental departments, and </a:t>
            </a:r>
            <a:r>
              <a:rPr lang="en-AU" sz="1200" dirty="0"/>
              <a:t>are designed to </a:t>
            </a:r>
            <a:r>
              <a:rPr lang="en-AU" sz="1200" dirty="0" smtClean="0"/>
              <a:t>teach state officials the </a:t>
            </a:r>
            <a:r>
              <a:rPr lang="en-AU" sz="1200" dirty="0"/>
              <a:t>‘correct </a:t>
            </a:r>
            <a:r>
              <a:rPr lang="en-AU" sz="1200" dirty="0" smtClean="0"/>
              <a:t>know-ledge</a:t>
            </a:r>
            <a:r>
              <a:rPr lang="en-AU" sz="1200" dirty="0"/>
              <a:t>’ about Islam </a:t>
            </a:r>
            <a:r>
              <a:rPr lang="en-AU" sz="1200" dirty="0" smtClean="0"/>
              <a:t>to foster their </a:t>
            </a:r>
            <a:r>
              <a:rPr lang="en-AU" sz="1200" dirty="0"/>
              <a:t>‘cultural understanding’ with the Muslim population in Thailand’s </a:t>
            </a:r>
            <a:r>
              <a:rPr lang="en-AU" sz="1200" dirty="0" smtClean="0"/>
              <a:t>south. My exploration of these handbooks will evolve into two directions. </a:t>
            </a:r>
          </a:p>
          <a:p>
            <a:pPr algn="just"/>
            <a:r>
              <a:rPr lang="en-AU" sz="1200" dirty="0"/>
              <a:t>First, the very production of such </a:t>
            </a:r>
            <a:r>
              <a:rPr lang="en-AU" sz="1200" dirty="0" smtClean="0"/>
              <a:t>hand-books </a:t>
            </a:r>
            <a:r>
              <a:rPr lang="en-AU" sz="1200" dirty="0"/>
              <a:t>has to be scrutinized as a material practice of regulating the Muslim </a:t>
            </a:r>
            <a:r>
              <a:rPr lang="en-AU" sz="1200" dirty="0" smtClean="0"/>
              <a:t>com-munity </a:t>
            </a:r>
            <a:r>
              <a:rPr lang="en-AU" sz="1200" dirty="0"/>
              <a:t>within the modern Thai nation-state project. </a:t>
            </a:r>
            <a:r>
              <a:rPr lang="en-AU" sz="1200" dirty="0" smtClean="0"/>
              <a:t>Second, the </a:t>
            </a:r>
            <a:r>
              <a:rPr lang="en-AU" sz="1200" dirty="0"/>
              <a:t>contents of these handbooks </a:t>
            </a:r>
            <a:r>
              <a:rPr lang="en-AU" sz="1200" dirty="0" smtClean="0"/>
              <a:t>will be examined more closely to explore discursive </a:t>
            </a:r>
            <a:r>
              <a:rPr lang="en-AU" sz="1200" dirty="0"/>
              <a:t>articulations in both textual and visual representations. I </a:t>
            </a:r>
            <a:r>
              <a:rPr lang="en-AU" sz="1200" dirty="0" smtClean="0"/>
              <a:t>understand </a:t>
            </a:r>
            <a:r>
              <a:rPr lang="en-AU" sz="1200" dirty="0"/>
              <a:t>these representations as practices that are productive in forging specific claims to truth with regards to both, a distinct form of </a:t>
            </a:r>
            <a:r>
              <a:rPr lang="en-AU" sz="1200" dirty="0" err="1"/>
              <a:t>behavior</a:t>
            </a:r>
            <a:r>
              <a:rPr lang="en-AU" sz="1200" dirty="0"/>
              <a:t> deemed appropriate for modern state officials, and particular truth claims about the ‘Muslim subjects’ they are taught to relate to. </a:t>
            </a:r>
            <a:endParaRPr lang="en-AU" sz="1200" dirty="0" smtClean="0"/>
          </a:p>
          <a:p>
            <a:pPr algn="just"/>
            <a:endParaRPr lang="en-AU" sz="1200" dirty="0" smtClean="0"/>
          </a:p>
          <a:p>
            <a:r>
              <a:rPr lang="en-AU" sz="1200" b="1" dirty="0" smtClean="0"/>
              <a:t>German Host</a:t>
            </a:r>
            <a:r>
              <a:rPr lang="en-AU" sz="1200" dirty="0" smtClean="0"/>
              <a:t>: </a:t>
            </a:r>
            <a:r>
              <a:rPr lang="en-AU" sz="1200" dirty="0" err="1" smtClean="0"/>
              <a:t>Prof.</a:t>
            </a:r>
            <a:r>
              <a:rPr lang="en-AU" sz="1200" dirty="0" smtClean="0"/>
              <a:t> </a:t>
            </a:r>
            <a:r>
              <a:rPr lang="en-AU" sz="1200" dirty="0" err="1" smtClean="0"/>
              <a:t>Dr.</a:t>
            </a:r>
            <a:r>
              <a:rPr lang="en-AU" sz="1200" smtClean="0"/>
              <a:t> Schirin</a:t>
            </a:r>
            <a:r>
              <a:rPr lang="en-AU" sz="1200" dirty="0" smtClean="0"/>
              <a:t> Amir-</a:t>
            </a:r>
            <a:r>
              <a:rPr lang="en-AU" sz="1200" dirty="0" err="1" smtClean="0"/>
              <a:t>Moazami</a:t>
            </a:r>
            <a:r>
              <a:rPr lang="en-AU" sz="1200" dirty="0" smtClean="0"/>
              <a:t>, </a:t>
            </a:r>
            <a:r>
              <a:rPr lang="en-AU" sz="1200" dirty="0" err="1" smtClean="0"/>
              <a:t>Freie</a:t>
            </a:r>
            <a:r>
              <a:rPr lang="en-AU" sz="1200" dirty="0" smtClean="0"/>
              <a:t> </a:t>
            </a:r>
            <a:r>
              <a:rPr lang="en-AU" sz="1200" dirty="0" err="1" smtClean="0"/>
              <a:t>Universität</a:t>
            </a:r>
            <a:r>
              <a:rPr lang="en-AU" sz="1200" dirty="0" smtClean="0"/>
              <a:t> Berlin</a:t>
            </a:r>
          </a:p>
          <a:p>
            <a:endParaRPr lang="en-AU" sz="1200" dirty="0"/>
          </a:p>
          <a:p>
            <a:endParaRPr lang="en-AU" sz="1200" dirty="0" smtClean="0"/>
          </a:p>
          <a:p>
            <a:endParaRPr lang="en-AU" sz="1200" b="1" dirty="0" smtClean="0"/>
          </a:p>
          <a:p>
            <a:r>
              <a:rPr lang="en-AU" sz="1200" b="1" dirty="0" smtClean="0"/>
              <a:t>Foreign Hos</a:t>
            </a:r>
            <a:r>
              <a:rPr lang="en-AU" sz="1200" dirty="0" smtClean="0"/>
              <a:t>t: </a:t>
            </a:r>
            <a:r>
              <a:rPr lang="en-AU" sz="1200" dirty="0" err="1" smtClean="0"/>
              <a:t>Prof.</a:t>
            </a:r>
            <a:r>
              <a:rPr lang="en-AU" sz="1200" dirty="0" smtClean="0"/>
              <a:t> </a:t>
            </a:r>
            <a:r>
              <a:rPr lang="en-AU" sz="1200" dirty="0" err="1" smtClean="0"/>
              <a:t>Saba</a:t>
            </a:r>
            <a:r>
              <a:rPr lang="en-AU" sz="1200" dirty="0" smtClean="0"/>
              <a:t> </a:t>
            </a:r>
          </a:p>
          <a:p>
            <a:r>
              <a:rPr lang="en-AU" sz="1200" dirty="0" err="1" smtClean="0"/>
              <a:t>Mahmood</a:t>
            </a:r>
            <a:r>
              <a:rPr lang="en-AU" sz="1200" dirty="0" smtClean="0"/>
              <a:t>, University of </a:t>
            </a:r>
          </a:p>
          <a:p>
            <a:r>
              <a:rPr lang="en-AU" sz="1200" dirty="0" smtClean="0"/>
              <a:t>California, Berkeley</a:t>
            </a:r>
          </a:p>
        </p:txBody>
      </p:sp>
      <p:pic>
        <p:nvPicPr>
          <p:cNvPr id="15" name="Bild 14" descr="2014-06-23 09.24.58.jpg"/>
          <p:cNvPicPr>
            <a:picLocks noChangeAspect="1"/>
          </p:cNvPicPr>
          <p:nvPr/>
        </p:nvPicPr>
        <p:blipFill rotWithShape="1">
          <a:blip r:embed="rId3">
            <a:extLst>
              <a:ext uri="{28A0092B-C50C-407E-A947-70E740481C1C}">
                <a14:useLocalDpi xmlns:a14="http://schemas.microsoft.com/office/drawing/2010/main" val="0"/>
              </a:ext>
            </a:extLst>
          </a:blip>
          <a:srcRect r="1413"/>
          <a:stretch/>
        </p:blipFill>
        <p:spPr>
          <a:xfrm rot="16200000">
            <a:off x="7047366" y="5373496"/>
            <a:ext cx="2952328" cy="1999267"/>
          </a:xfrm>
          <a:prstGeom prst="rect">
            <a:avLst/>
          </a:prstGeom>
        </p:spPr>
      </p:pic>
      <p:pic>
        <p:nvPicPr>
          <p:cNvPr id="16" name="Bild 15" descr="FU-Logo_RGB_Ausdruc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0916" y="13609934"/>
            <a:ext cx="1544751" cy="412805"/>
          </a:xfrm>
          <a:prstGeom prst="rect">
            <a:avLst/>
          </a:prstGeom>
        </p:spPr>
      </p:pic>
      <p:pic>
        <p:nvPicPr>
          <p:cNvPr id="17" name="Bild 16" descr="ucberkeleyseal_874_540.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1116" y="14113990"/>
            <a:ext cx="576064" cy="576064"/>
          </a:xfrm>
          <a:prstGeom prst="rect">
            <a:avLst/>
          </a:prstGeom>
        </p:spPr>
      </p:pic>
    </p:spTree>
    <p:extLst>
      <p:ext uri="{BB962C8B-B14F-4D97-AF65-F5344CB8AC3E}">
        <p14:creationId xmlns:p14="http://schemas.microsoft.com/office/powerpoint/2010/main" val="1883684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Vorlage_Poster_2014_neu">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AA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Vorlage_Poster_2014_neu</Template>
  <TotalTime>0</TotalTime>
  <Words>594</Words>
  <Application>Microsoft Office PowerPoint</Application>
  <PresentationFormat>Benutzerdefiniert</PresentationFormat>
  <Paragraphs>69</Paragraphs>
  <Slides>1</Slides>
  <Notes>0</Notes>
  <HiddenSlides>0</HiddenSlides>
  <MMClips>0</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Vorlage_Poster_2014_neu</vt:lpstr>
      <vt:lpstr>PowerPoint-Präsentation</vt:lpstr>
    </vt:vector>
  </TitlesOfParts>
  <Company>DAAD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Schäfer</dc:creator>
  <cp:lastModifiedBy>Simone Haakshorst</cp:lastModifiedBy>
  <cp:revision>9</cp:revision>
  <cp:lastPrinted>2012-11-09T09:12:24Z</cp:lastPrinted>
  <dcterms:created xsi:type="dcterms:W3CDTF">2014-07-14T09:14:06Z</dcterms:created>
  <dcterms:modified xsi:type="dcterms:W3CDTF">2014-08-08T12:53:28Z</dcterms:modified>
</cp:coreProperties>
</file>